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printerSettings" Target="printerSettings/printerSettings1.bin"/><Relationship Id="rId49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DEABC-D766-4322-8E78-B830FAE35C72}" type="datetime4">
              <a:rPr lang="en-US" smtClean="0"/>
              <a:pPr/>
              <a:t>October 2,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F9E-604E-4343-9F29-EF72E8231CAD}" type="datetime4">
              <a:rPr lang="en-US" smtClean="0"/>
              <a:pPr/>
              <a:t>October 2,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E1CE-37F8-4102-8DF9-852A0A51F293}" type="datetime4">
              <a:rPr lang="en-US" smtClean="0"/>
              <a:pPr/>
              <a:t>October 2,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October 2,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3BA-01FC-4367-B6F3-ABB2645D55F1}" type="datetime4">
              <a:rPr lang="en-US" smtClean="0"/>
              <a:pPr/>
              <a:t>October 2, 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C71-EC74-44AF-B27E-FC7DC3C3A61D}" type="datetime4">
              <a:rPr lang="en-US" smtClean="0"/>
              <a:pPr/>
              <a:t>October 2,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DA29-3CBE-48EA-92AE-A996835462BA}" type="datetime4">
              <a:rPr lang="en-US" smtClean="0"/>
              <a:pPr/>
              <a:t>October 2, 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C054-3869-4501-B163-1BBFDE8DCE04}" type="datetime4">
              <a:rPr lang="en-US" smtClean="0"/>
              <a:pPr/>
              <a:t>October 2,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D831-56C1-49CF-8EF7-8B9A98402BCD}" type="datetime4">
              <a:rPr lang="en-US" smtClean="0"/>
              <a:pPr/>
              <a:t>October 2,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5615-7F4F-4584-84D5-CC95918C321F}" type="datetime4">
              <a:rPr lang="en-US" smtClean="0"/>
              <a:pPr/>
              <a:t>October 2,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EA923-9BEE-48CE-9F28-5B525F399BAD}" type="datetime4">
              <a:rPr lang="en-US" smtClean="0"/>
              <a:pPr/>
              <a:t>October 2,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7D0EFEE-2756-4A20-BF2A-63F0A94F99AC}" type="datetime4">
              <a:rPr lang="en-US" smtClean="0"/>
              <a:pPr/>
              <a:t>October 2,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3:</a:t>
            </a:r>
            <a:br>
              <a:rPr lang="en-US" dirty="0" smtClean="0"/>
            </a:br>
            <a:r>
              <a:rPr lang="en-US" dirty="0" smtClean="0"/>
              <a:t>Pronouns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English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236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2: Subject Pronouns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Remember, the most common linking verbs are </a:t>
            </a:r>
            <a:r>
              <a:rPr lang="en-US" sz="2800" u="sng" dirty="0" smtClean="0"/>
              <a:t>forms of the verb be</a:t>
            </a:r>
            <a:r>
              <a:rPr lang="en-US" sz="2800" dirty="0" smtClean="0"/>
              <a:t>, including </a:t>
            </a:r>
            <a:r>
              <a:rPr lang="en-US" sz="2800" i="1" dirty="0" smtClean="0"/>
              <a:t>is, am, are, was, were, has been, have been, can be, will be, could be, </a:t>
            </a:r>
            <a:r>
              <a:rPr lang="en-US" sz="2800" dirty="0" smtClean="0"/>
              <a:t>and</a:t>
            </a:r>
            <a:r>
              <a:rPr lang="en-US" sz="2800" i="1" dirty="0" smtClean="0"/>
              <a:t> should be.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4040144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3: Object Pronouns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An </a:t>
            </a:r>
            <a:r>
              <a:rPr lang="en-US" sz="2800" u="sng" dirty="0" smtClean="0"/>
              <a:t>object</a:t>
            </a:r>
            <a:r>
              <a:rPr lang="en-US" sz="2800" dirty="0" smtClean="0"/>
              <a:t> pronoun is used as a </a:t>
            </a:r>
            <a:r>
              <a:rPr lang="en-US" sz="2800" u="sng" dirty="0" smtClean="0"/>
              <a:t>direct</a:t>
            </a:r>
            <a:r>
              <a:rPr lang="en-US" sz="2800" dirty="0" smtClean="0"/>
              <a:t> object, an </a:t>
            </a:r>
            <a:r>
              <a:rPr lang="en-US" sz="2800" u="sng" dirty="0" smtClean="0"/>
              <a:t>indirect</a:t>
            </a:r>
            <a:r>
              <a:rPr lang="en-US" sz="2800" dirty="0" smtClean="0"/>
              <a:t> object, or an object of a </a:t>
            </a:r>
            <a:r>
              <a:rPr lang="en-US" sz="2800" u="sng" dirty="0" smtClean="0"/>
              <a:t>preposition</a:t>
            </a:r>
            <a:r>
              <a:rPr lang="en-US" sz="2800" dirty="0" smtClean="0"/>
              <a:t>.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Object pronouns</a:t>
            </a:r>
          </a:p>
          <a:p>
            <a:pPr marL="457200" indent="-457200">
              <a:buFont typeface="Arial"/>
              <a:buChar char="•"/>
            </a:pP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363387"/>
              </p:ext>
            </p:extLst>
          </p:nvPr>
        </p:nvGraphicFramePr>
        <p:xfrm>
          <a:off x="1079500" y="3794125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Singular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Plural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Him, her, 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3832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3: Object Pronouns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Direct Objects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The pronoun receives the </a:t>
            </a:r>
            <a:r>
              <a:rPr lang="en-US" sz="2800" u="sng" dirty="0" smtClean="0"/>
              <a:t>action of an action verb</a:t>
            </a:r>
            <a:r>
              <a:rPr lang="en-US" sz="2800" dirty="0" smtClean="0"/>
              <a:t> and answers the question whom or </a:t>
            </a:r>
            <a:r>
              <a:rPr lang="en-US" sz="2800" u="sng" dirty="0" smtClean="0"/>
              <a:t>what</a:t>
            </a:r>
            <a:r>
              <a:rPr lang="en-US" sz="2800" dirty="0" smtClean="0"/>
              <a:t>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Bad storms scare me.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Do you like them?</a:t>
            </a:r>
          </a:p>
          <a:p>
            <a:pPr lvl="2" indent="0">
              <a:buNone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580522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3: Object Pronouns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Indirect objects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The pronoun tells </a:t>
            </a:r>
            <a:r>
              <a:rPr lang="en-US" sz="2800" u="sng" dirty="0" smtClean="0"/>
              <a:t>to whom or what </a:t>
            </a:r>
            <a:r>
              <a:rPr lang="en-US" sz="2800" dirty="0" smtClean="0"/>
              <a:t>or for whom or what an </a:t>
            </a:r>
            <a:r>
              <a:rPr lang="en-US" sz="2800" u="sng" dirty="0" smtClean="0"/>
              <a:t>action</a:t>
            </a:r>
            <a:r>
              <a:rPr lang="en-US" sz="2800" dirty="0" smtClean="0"/>
              <a:t> is performed.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Give me an explanation of how hurricanes form.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I told him the story of Hurricane Floyd.</a:t>
            </a:r>
          </a:p>
          <a:p>
            <a:pPr marL="1600200" lvl="2" indent="-457200">
              <a:buFont typeface="Arial"/>
              <a:buChar char="•"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57333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3: Object Pronouns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Object of a Preposition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The pronoun follows a </a:t>
            </a:r>
            <a:r>
              <a:rPr lang="en-US" sz="2800" u="sng" dirty="0" smtClean="0"/>
              <a:t>preposition</a:t>
            </a:r>
            <a:r>
              <a:rPr lang="en-US" sz="2800" dirty="0" smtClean="0"/>
              <a:t> such as </a:t>
            </a:r>
            <a:r>
              <a:rPr lang="en-US" sz="2800" i="1" dirty="0" smtClean="0"/>
              <a:t>to, from, for, against, by</a:t>
            </a:r>
            <a:r>
              <a:rPr lang="en-US" sz="2800" dirty="0" smtClean="0"/>
              <a:t>, or </a:t>
            </a:r>
            <a:r>
              <a:rPr lang="en-US" sz="2800" i="1" dirty="0" smtClean="0"/>
              <a:t>about</a:t>
            </a:r>
            <a:r>
              <a:rPr lang="en-US" sz="2800" dirty="0" smtClean="0"/>
              <a:t>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When he sees big storms, he runs from them.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The storm is coming straight at us.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Always use </a:t>
            </a:r>
            <a:r>
              <a:rPr lang="en-US" sz="2800" u="sng" dirty="0" smtClean="0"/>
              <a:t>object</a:t>
            </a:r>
            <a:r>
              <a:rPr lang="en-US" sz="2800" dirty="0" smtClean="0"/>
              <a:t> pronouns after the preposition </a:t>
            </a:r>
            <a:r>
              <a:rPr lang="en-US" sz="2800" i="1" u="sng" dirty="0" smtClean="0"/>
              <a:t>between</a:t>
            </a:r>
            <a:r>
              <a:rPr lang="en-US" sz="2800" dirty="0" smtClean="0"/>
              <a:t>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It’s a contest between him and me.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487243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Lesson 4: Possessive Pronouns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A </a:t>
            </a:r>
            <a:r>
              <a:rPr lang="en-US" sz="2800" u="sng" dirty="0" smtClean="0"/>
              <a:t>possessive</a:t>
            </a:r>
            <a:r>
              <a:rPr lang="en-US" sz="2800" dirty="0" smtClean="0"/>
              <a:t> pronoun is a personal pronoun used to show </a:t>
            </a:r>
            <a:r>
              <a:rPr lang="en-US" sz="2800" u="sng" dirty="0" smtClean="0"/>
              <a:t>ownership</a:t>
            </a:r>
            <a:r>
              <a:rPr lang="en-US" sz="2800" dirty="0" smtClean="0"/>
              <a:t> or </a:t>
            </a:r>
            <a:r>
              <a:rPr lang="en-US" sz="2800" u="sng" dirty="0" smtClean="0"/>
              <a:t>relationship</a:t>
            </a:r>
            <a:r>
              <a:rPr lang="en-US" sz="2800" dirty="0" smtClean="0"/>
              <a:t>.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Possessive Pronouns</a:t>
            </a:r>
          </a:p>
          <a:p>
            <a:pPr marL="457200" indent="-457200">
              <a:buFont typeface="Arial"/>
              <a:buChar char="•"/>
            </a:pP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2006299"/>
              </p:ext>
            </p:extLst>
          </p:nvPr>
        </p:nvGraphicFramePr>
        <p:xfrm>
          <a:off x="1412875" y="3825875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Singular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Plural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My, mine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Our, ours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Your, yours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Your, yours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Her, hers,</a:t>
                      </a:r>
                      <a:r>
                        <a:rPr lang="en-US" baseline="0" dirty="0" smtClean="0"/>
                        <a:t> his, 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Their, theirs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6973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4: Possessive Pronouns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The </a:t>
            </a:r>
            <a:r>
              <a:rPr lang="en-US" sz="2800" u="sng" dirty="0" smtClean="0"/>
              <a:t>possessive</a:t>
            </a:r>
            <a:r>
              <a:rPr lang="en-US" sz="2800" dirty="0" smtClean="0"/>
              <a:t> pronouns </a:t>
            </a:r>
            <a:r>
              <a:rPr lang="en-US" sz="2800" i="1" dirty="0" smtClean="0"/>
              <a:t>my, your, her, his, its, our</a:t>
            </a:r>
            <a:r>
              <a:rPr lang="en-US" sz="2800" dirty="0" smtClean="0"/>
              <a:t>, and </a:t>
            </a:r>
            <a:r>
              <a:rPr lang="en-US" sz="2800" i="1" dirty="0" smtClean="0"/>
              <a:t>their</a:t>
            </a:r>
            <a:r>
              <a:rPr lang="en-US" sz="2800" dirty="0" smtClean="0"/>
              <a:t> come </a:t>
            </a:r>
            <a:r>
              <a:rPr lang="en-US" sz="2800" u="sng" dirty="0" smtClean="0"/>
              <a:t>before nouns.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The dog pricked up its little ears.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It saw the boy and heard his loud cry for help.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The owner and his best friend came to the rescue.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07482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4: Possessive Pronouns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The </a:t>
            </a:r>
            <a:r>
              <a:rPr lang="en-US" sz="2800" u="sng" dirty="0" smtClean="0"/>
              <a:t>possessive</a:t>
            </a:r>
            <a:r>
              <a:rPr lang="en-US" sz="2800" dirty="0" smtClean="0"/>
              <a:t> pronouns </a:t>
            </a:r>
            <a:r>
              <a:rPr lang="en-US" sz="2800" i="1" dirty="0" smtClean="0"/>
              <a:t>mine, ours, yours, his, hers, its</a:t>
            </a:r>
            <a:r>
              <a:rPr lang="en-US" sz="2800" dirty="0" smtClean="0"/>
              <a:t> and </a:t>
            </a:r>
            <a:r>
              <a:rPr lang="en-US" sz="2800" i="1" dirty="0" smtClean="0"/>
              <a:t>theirs</a:t>
            </a:r>
            <a:r>
              <a:rPr lang="en-US" sz="2800" dirty="0" smtClean="0"/>
              <a:t> can </a:t>
            </a:r>
            <a:r>
              <a:rPr lang="en-US" sz="2800" u="sng" dirty="0" smtClean="0"/>
              <a:t>stand alone</a:t>
            </a:r>
            <a:r>
              <a:rPr lang="en-US" sz="2800" dirty="0" smtClean="0"/>
              <a:t> in a sentence.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This cat is mine.  That cat is his.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Is the striped cat yours? No, mine is all black.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What color is his? Hers hasn’t come yet.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94457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4: Possessive Pronouns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Possessive pronouns and contractions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Some </a:t>
            </a:r>
            <a:r>
              <a:rPr lang="en-US" sz="2800" u="sng" dirty="0" smtClean="0"/>
              <a:t>possessive</a:t>
            </a:r>
            <a:r>
              <a:rPr lang="en-US" sz="2800" dirty="0" smtClean="0"/>
              <a:t> pronouns sound like </a:t>
            </a:r>
            <a:r>
              <a:rPr lang="en-US" sz="2800" u="sng" dirty="0" smtClean="0"/>
              <a:t>contractions</a:t>
            </a:r>
            <a:r>
              <a:rPr lang="en-US" sz="2800" dirty="0" smtClean="0"/>
              <a:t>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Its/it’s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Their/they’re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Your/you’re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Because these pairs </a:t>
            </a:r>
            <a:r>
              <a:rPr lang="en-US" sz="2800" u="sng" dirty="0" smtClean="0"/>
              <a:t>sound alike</a:t>
            </a:r>
            <a:r>
              <a:rPr lang="en-US" sz="2800" dirty="0" smtClean="0"/>
              <a:t>, writers often confuse possessive pronouns and contractions.</a:t>
            </a:r>
          </a:p>
        </p:txBody>
      </p:sp>
    </p:spTree>
    <p:extLst>
      <p:ext uri="{BB962C8B-B14F-4D97-AF65-F5344CB8AC3E}">
        <p14:creationId xmlns:p14="http://schemas.microsoft.com/office/powerpoint/2010/main" val="2801255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4: Possessive Pronouns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1" indent="-457200">
              <a:buFont typeface="Arial"/>
              <a:buChar char="•"/>
            </a:pPr>
            <a:r>
              <a:rPr lang="en-US" sz="2800" u="sng" dirty="0"/>
              <a:t>Possessive</a:t>
            </a:r>
            <a:r>
              <a:rPr lang="en-US" sz="2800" dirty="0"/>
              <a:t> pronouns </a:t>
            </a:r>
            <a:r>
              <a:rPr lang="en-US" sz="2800" u="sng" dirty="0"/>
              <a:t>NEVER</a:t>
            </a:r>
            <a:r>
              <a:rPr lang="en-US" sz="2800" dirty="0"/>
              <a:t> have </a:t>
            </a:r>
            <a:r>
              <a:rPr lang="en-US" sz="2800" u="sng" dirty="0"/>
              <a:t>apostrophes</a:t>
            </a:r>
            <a:r>
              <a:rPr lang="en-US" sz="2800" dirty="0"/>
              <a:t>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u="sng" dirty="0"/>
              <a:t>Contractions</a:t>
            </a:r>
            <a:r>
              <a:rPr lang="en-US" sz="2800" dirty="0"/>
              <a:t> </a:t>
            </a:r>
            <a:r>
              <a:rPr lang="en-US" sz="2800" u="sng" dirty="0"/>
              <a:t>ALWAYS</a:t>
            </a:r>
            <a:r>
              <a:rPr lang="en-US" sz="2800" dirty="0"/>
              <a:t> have </a:t>
            </a:r>
            <a:r>
              <a:rPr lang="en-US" sz="2800" u="sng" dirty="0"/>
              <a:t>apostrophes</a:t>
            </a:r>
            <a:r>
              <a:rPr lang="en-US" sz="2800" dirty="0"/>
              <a:t> to show where letters have been removed</a:t>
            </a:r>
            <a:r>
              <a:rPr lang="en-US" sz="2800" dirty="0" smtClean="0"/>
              <a:t>.</a:t>
            </a:r>
          </a:p>
          <a:p>
            <a:pPr marL="914400" lvl="1" indent="-457200">
              <a:buFont typeface="Arial"/>
              <a:buChar char="•"/>
            </a:pPr>
            <a:endParaRPr lang="en-US" sz="2800" dirty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302977"/>
              </p:ext>
            </p:extLst>
          </p:nvPr>
        </p:nvGraphicFramePr>
        <p:xfrm>
          <a:off x="1142999" y="4206875"/>
          <a:ext cx="7270750" cy="2610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9252"/>
                <a:gridCol w="2556123"/>
                <a:gridCol w="1173923"/>
                <a:gridCol w="2461452"/>
              </a:tblGrid>
              <a:tr h="32548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Possessive</a:t>
                      </a:r>
                      <a:r>
                        <a:rPr lang="en-US" baseline="0" dirty="0" smtClean="0"/>
                        <a:t> Pronouns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Contractions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02554">
                <a:tc>
                  <a:txBody>
                    <a:bodyPr/>
                    <a:lstStyle/>
                    <a:p>
                      <a:r>
                        <a:rPr lang="en-US" dirty="0" smtClean="0"/>
                        <a:t>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Its paws are muddy.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It’s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 It’s been a long day.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561788">
                <a:tc>
                  <a:txBody>
                    <a:bodyPr/>
                    <a:lstStyle/>
                    <a:p>
                      <a:r>
                        <a:rPr lang="en-US" dirty="0" smtClean="0"/>
                        <a:t>Your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Your dog is nice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You’re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You’re all right.</a:t>
                      </a:r>
                      <a:endParaRPr lang="en-US" dirty="0"/>
                    </a:p>
                  </a:txBody>
                  <a:tcPr/>
                </a:tc>
              </a:tr>
              <a:tr h="802554">
                <a:tc>
                  <a:txBody>
                    <a:bodyPr/>
                    <a:lstStyle/>
                    <a:p>
                      <a:r>
                        <a:rPr lang="en-US" dirty="0" smtClean="0"/>
                        <a:t>Their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Their</a:t>
                      </a:r>
                      <a:r>
                        <a:rPr lang="en-US" baseline="0" dirty="0" smtClean="0"/>
                        <a:t> dog is smart.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They’re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They’re proud of her.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4678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1: What is a Pronoun?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/>
              <a:buChar char="•"/>
            </a:pPr>
            <a:r>
              <a:rPr lang="en-US" sz="2800" dirty="0" smtClean="0"/>
              <a:t>A pronoun is a </a:t>
            </a:r>
            <a:r>
              <a:rPr lang="en-US" sz="2800" u="sng" dirty="0" smtClean="0"/>
              <a:t>word that is used in place of a noun</a:t>
            </a:r>
            <a:r>
              <a:rPr lang="en-US" sz="2800" dirty="0" smtClean="0"/>
              <a:t> or another pronoun.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 smtClean="0"/>
              <a:t>Like a noun, a pronoun can  refer to a </a:t>
            </a:r>
            <a:r>
              <a:rPr lang="en-US" sz="2800" u="sng" dirty="0" smtClean="0"/>
              <a:t>person, place, thing, or idea</a:t>
            </a:r>
            <a:r>
              <a:rPr lang="en-US" sz="2800" dirty="0" smtClean="0"/>
              <a:t>.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 smtClean="0"/>
              <a:t>The word a pronoun refers to is called its </a:t>
            </a:r>
            <a:r>
              <a:rPr lang="en-US" sz="2800" u="sng" dirty="0" smtClean="0"/>
              <a:t>antecedent</a:t>
            </a:r>
            <a:r>
              <a:rPr lang="en-US" sz="2800" dirty="0" smtClean="0"/>
              <a:t>.</a:t>
            </a:r>
          </a:p>
          <a:p>
            <a:pPr marL="800100" lvl="1" indent="-342900">
              <a:buFont typeface="Arial"/>
              <a:buChar char="•"/>
            </a:pPr>
            <a:r>
              <a:rPr lang="en-US" sz="2800" dirty="0" smtClean="0"/>
              <a:t>Maria was lost.  She didn’t panic.</a:t>
            </a:r>
          </a:p>
          <a:p>
            <a:pPr marL="800100" lvl="1" indent="-342900">
              <a:buFont typeface="Arial"/>
              <a:buChar char="•"/>
            </a:pPr>
            <a:r>
              <a:rPr lang="en-US" sz="2800" dirty="0" smtClean="0"/>
              <a:t>She checked the flashlight.  It had batteries.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96529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Lesson 5: Reflexive and Intensive Pronouns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A pronoun that ends in –self or –selves is either a </a:t>
            </a:r>
            <a:r>
              <a:rPr lang="en-US" sz="2800" u="sng" dirty="0" smtClean="0"/>
              <a:t>reflexive</a:t>
            </a:r>
            <a:r>
              <a:rPr lang="en-US" sz="2800" dirty="0" smtClean="0"/>
              <a:t> or an </a:t>
            </a:r>
            <a:r>
              <a:rPr lang="en-US" sz="2800" u="sng" dirty="0" smtClean="0"/>
              <a:t>intensive</a:t>
            </a:r>
            <a:r>
              <a:rPr lang="en-US" sz="2800" dirty="0" smtClean="0"/>
              <a:t> pronoun.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Myself, yourself, himself, herself, itself, ourselves, yourselves, themselves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20606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5: Reflexive and Intensive Pronouns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Reflexive Pronouns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A </a:t>
            </a:r>
            <a:r>
              <a:rPr lang="en-US" sz="2800" u="sng" dirty="0" smtClean="0"/>
              <a:t>reflexive</a:t>
            </a:r>
            <a:r>
              <a:rPr lang="en-US" sz="2800" dirty="0" smtClean="0"/>
              <a:t> pronoun refers to the </a:t>
            </a:r>
            <a:r>
              <a:rPr lang="en-US" sz="2800" u="sng" dirty="0" smtClean="0"/>
              <a:t>subject</a:t>
            </a:r>
            <a:r>
              <a:rPr lang="en-US" sz="2800" dirty="0" smtClean="0"/>
              <a:t> and directs the action of the </a:t>
            </a:r>
            <a:r>
              <a:rPr lang="en-US" sz="2800" u="sng" dirty="0" smtClean="0"/>
              <a:t>verb</a:t>
            </a:r>
            <a:r>
              <a:rPr lang="en-US" sz="2800" dirty="0" smtClean="0"/>
              <a:t> back to the </a:t>
            </a:r>
            <a:r>
              <a:rPr lang="en-US" sz="2800" u="sng" dirty="0" smtClean="0"/>
              <a:t>subject</a:t>
            </a:r>
            <a:r>
              <a:rPr lang="en-US" sz="2800" dirty="0" smtClean="0"/>
              <a:t>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Reflexive pronouns are </a:t>
            </a:r>
            <a:r>
              <a:rPr lang="en-US" sz="2800" u="sng" dirty="0" smtClean="0"/>
              <a:t>necessary to the meaning of the sentence</a:t>
            </a:r>
            <a:r>
              <a:rPr lang="en-US" sz="2800" dirty="0" smtClean="0"/>
              <a:t>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The Carson family tried to lift themselves out of poverty.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Ben Carson dedicated himself to becoming a doctor.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Notice that if you </a:t>
            </a:r>
            <a:r>
              <a:rPr lang="en-US" sz="2800" u="sng" dirty="0" smtClean="0"/>
              <a:t>drop</a:t>
            </a:r>
            <a:r>
              <a:rPr lang="en-US" sz="2800" dirty="0" smtClean="0"/>
              <a:t> the reflexive pronoun, the sentence no longer makes </a:t>
            </a:r>
            <a:r>
              <a:rPr lang="en-US" sz="2800" u="sng" dirty="0" smtClean="0"/>
              <a:t>sense</a:t>
            </a:r>
            <a:r>
              <a:rPr lang="en-US" sz="2800" dirty="0" smtClean="0"/>
              <a:t>.</a:t>
            </a:r>
          </a:p>
          <a:p>
            <a:pPr marL="457200" indent="-457200">
              <a:buFont typeface="Arial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76724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5: Reflexive and Intensive Pronouns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Intensive Pronouns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An </a:t>
            </a:r>
            <a:r>
              <a:rPr lang="en-US" sz="2800" u="sng" dirty="0" smtClean="0"/>
              <a:t>intensive</a:t>
            </a:r>
            <a:r>
              <a:rPr lang="en-US" sz="2800" dirty="0" smtClean="0"/>
              <a:t> pronoun emphasizes a </a:t>
            </a:r>
            <a:r>
              <a:rPr lang="en-US" sz="2800" u="sng" dirty="0" smtClean="0"/>
              <a:t>noun</a:t>
            </a:r>
            <a:r>
              <a:rPr lang="en-US" sz="2800" dirty="0" smtClean="0"/>
              <a:t> or other </a:t>
            </a:r>
            <a:r>
              <a:rPr lang="en-US" sz="2800" u="sng" dirty="0" smtClean="0"/>
              <a:t>pronoun</a:t>
            </a:r>
            <a:r>
              <a:rPr lang="en-US" sz="2800" dirty="0" smtClean="0"/>
              <a:t> within the same sentence.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Intensive pronouns are </a:t>
            </a:r>
            <a:r>
              <a:rPr lang="en-US" sz="2800" u="sng" dirty="0" smtClean="0"/>
              <a:t>NOT necessary </a:t>
            </a:r>
            <a:r>
              <a:rPr lang="en-US" sz="2800" dirty="0" smtClean="0"/>
              <a:t>to the meaning of the sentence.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You yourself have overcome many hardships.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Dr. Carson himself has survived great poverty.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Notice that when you </a:t>
            </a:r>
            <a:r>
              <a:rPr lang="en-US" sz="2800" u="sng" dirty="0" smtClean="0"/>
              <a:t>drop the intensive </a:t>
            </a:r>
            <a:r>
              <a:rPr lang="en-US" sz="2800" dirty="0" smtClean="0"/>
              <a:t>pronoun, the sentence still makes sense.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57672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5: Reflexive and Intensive Pronouns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Avoid the use of </a:t>
            </a:r>
            <a:r>
              <a:rPr lang="en-US" sz="2800" u="sng" dirty="0" err="1" smtClean="0"/>
              <a:t>hisself</a:t>
            </a:r>
            <a:r>
              <a:rPr lang="en-US" sz="2800" dirty="0" smtClean="0"/>
              <a:t> and </a:t>
            </a:r>
            <a:r>
              <a:rPr lang="en-US" sz="2800" u="sng" dirty="0" err="1" smtClean="0"/>
              <a:t>theirselves</a:t>
            </a:r>
            <a:r>
              <a:rPr lang="en-US" sz="2800" dirty="0" smtClean="0"/>
              <a:t>, which are grammatically incorrect.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Use </a:t>
            </a:r>
            <a:r>
              <a:rPr lang="en-US" sz="2800" u="sng" dirty="0" smtClean="0"/>
              <a:t>himself</a:t>
            </a:r>
            <a:r>
              <a:rPr lang="en-US" sz="2800" dirty="0" smtClean="0"/>
              <a:t> and </a:t>
            </a:r>
            <a:r>
              <a:rPr lang="en-US" sz="2800" u="sng" dirty="0" smtClean="0"/>
              <a:t>themselves</a:t>
            </a:r>
            <a:r>
              <a:rPr lang="en-US" sz="2800" dirty="0" smtClean="0"/>
              <a:t> instead.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82296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Lesson 6: Interrogatives and Demonstratives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Interrogative Pronouns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An </a:t>
            </a:r>
            <a:r>
              <a:rPr lang="en-US" sz="2800" u="sng" dirty="0" smtClean="0"/>
              <a:t>interrogative</a:t>
            </a:r>
            <a:r>
              <a:rPr lang="en-US" sz="2800" dirty="0" smtClean="0"/>
              <a:t> pronoun is used to introduce a </a:t>
            </a:r>
            <a:r>
              <a:rPr lang="en-US" sz="2800" u="sng" dirty="0" smtClean="0"/>
              <a:t>question</a:t>
            </a:r>
            <a:r>
              <a:rPr lang="en-US" sz="2800" dirty="0" smtClean="0"/>
              <a:t>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The interrogative pronouns are </a:t>
            </a:r>
            <a:r>
              <a:rPr lang="en-US" sz="2800" u="sng" dirty="0" smtClean="0"/>
              <a:t>who, whom, what, which, and whose</a:t>
            </a:r>
            <a:r>
              <a:rPr lang="en-US" sz="2800" dirty="0" smtClean="0"/>
              <a:t>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Who used up all the water?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Whose cup is this?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Don’t confuse </a:t>
            </a:r>
            <a:r>
              <a:rPr lang="en-US" sz="2800" i="1" u="sng" dirty="0" smtClean="0"/>
              <a:t>who’s</a:t>
            </a:r>
            <a:r>
              <a:rPr lang="en-US" sz="2800" dirty="0" smtClean="0"/>
              <a:t> with </a:t>
            </a:r>
            <a:r>
              <a:rPr lang="en-US" sz="2800" i="1" u="sng" dirty="0" smtClean="0"/>
              <a:t>whose</a:t>
            </a:r>
            <a:r>
              <a:rPr lang="en-US" sz="2800" dirty="0" smtClean="0"/>
              <a:t>.  </a:t>
            </a:r>
            <a:r>
              <a:rPr lang="en-US" sz="2800" i="1" dirty="0" smtClean="0"/>
              <a:t>Who’s</a:t>
            </a:r>
            <a:r>
              <a:rPr lang="en-US" sz="2800" dirty="0" smtClean="0"/>
              <a:t> is a </a:t>
            </a:r>
            <a:r>
              <a:rPr lang="en-US" sz="2800" u="sng" dirty="0" smtClean="0"/>
              <a:t>contraction</a:t>
            </a:r>
            <a:r>
              <a:rPr lang="en-US" sz="2800" dirty="0" smtClean="0"/>
              <a:t>, meaning </a:t>
            </a:r>
            <a:r>
              <a:rPr lang="en-US" sz="2800" i="1" dirty="0" smtClean="0"/>
              <a:t>who is. Whose</a:t>
            </a:r>
            <a:r>
              <a:rPr lang="en-US" sz="2800" dirty="0" smtClean="0"/>
              <a:t> is an </a:t>
            </a:r>
            <a:r>
              <a:rPr lang="en-US" sz="2800" u="sng" dirty="0" smtClean="0"/>
              <a:t>interrogative</a:t>
            </a:r>
            <a:r>
              <a:rPr lang="en-US" sz="2800" dirty="0" smtClean="0"/>
              <a:t> pronoun.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i="1" dirty="0" smtClean="0"/>
              <a:t>Who’s missing?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i="1" dirty="0" smtClean="0"/>
              <a:t>Whose book is this?</a:t>
            </a:r>
            <a:endParaRPr lang="en-US" sz="2600" i="1" dirty="0"/>
          </a:p>
        </p:txBody>
      </p:sp>
    </p:spTree>
    <p:extLst>
      <p:ext uri="{BB962C8B-B14F-4D97-AF65-F5344CB8AC3E}">
        <p14:creationId xmlns:p14="http://schemas.microsoft.com/office/powerpoint/2010/main" val="2354784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6: Interrogatives and Demonstratives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Using Who and Whom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u="sng" dirty="0" smtClean="0"/>
              <a:t>Who</a:t>
            </a:r>
            <a:r>
              <a:rPr lang="en-US" sz="2800" dirty="0" smtClean="0"/>
              <a:t> is always used as a </a:t>
            </a:r>
            <a:r>
              <a:rPr lang="en-US" sz="2800" u="sng" dirty="0" smtClean="0"/>
              <a:t>subject</a:t>
            </a:r>
            <a:r>
              <a:rPr lang="en-US" sz="2800" dirty="0" smtClean="0"/>
              <a:t> or a </a:t>
            </a:r>
            <a:r>
              <a:rPr lang="en-US" sz="2800" u="sng" dirty="0" smtClean="0"/>
              <a:t>predicate pronoun</a:t>
            </a:r>
            <a:r>
              <a:rPr lang="en-US" sz="2800" dirty="0" smtClean="0"/>
              <a:t>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Who called the power company? (subject)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The electrician is who? (predicate pronoun)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577046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6: Interrogatives and Demonstratives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sz="2800" dirty="0"/>
              <a:t>Using Who and </a:t>
            </a:r>
            <a:r>
              <a:rPr lang="en-US" sz="2800" dirty="0" smtClean="0"/>
              <a:t>Whom</a:t>
            </a:r>
          </a:p>
          <a:p>
            <a:pPr marL="800100" lvl="1" indent="-342900">
              <a:buFont typeface="Arial"/>
              <a:buChar char="•"/>
            </a:pPr>
            <a:r>
              <a:rPr lang="en-US" sz="2800" u="sng" dirty="0" smtClean="0"/>
              <a:t>Whom</a:t>
            </a:r>
            <a:r>
              <a:rPr lang="en-US" sz="2800" dirty="0" smtClean="0"/>
              <a:t> is always an </a:t>
            </a:r>
            <a:r>
              <a:rPr lang="en-US" sz="2800" u="sng" dirty="0" smtClean="0"/>
              <a:t>object</a:t>
            </a:r>
            <a:r>
              <a:rPr lang="en-US" sz="2800" dirty="0" smtClean="0"/>
              <a:t>.</a:t>
            </a:r>
          </a:p>
          <a:p>
            <a:pPr marL="1485900" lvl="2" indent="-342900">
              <a:buFont typeface="Arial"/>
              <a:buChar char="•"/>
            </a:pPr>
            <a:r>
              <a:rPr lang="en-US" sz="2600" dirty="0" smtClean="0"/>
              <a:t>Whom did you call? (</a:t>
            </a:r>
            <a:r>
              <a:rPr lang="en-US" sz="2600" u="sng" dirty="0" smtClean="0"/>
              <a:t>direct</a:t>
            </a:r>
            <a:r>
              <a:rPr lang="en-US" sz="2600" dirty="0" smtClean="0"/>
              <a:t> object)</a:t>
            </a:r>
          </a:p>
          <a:p>
            <a:pPr marL="1485900" lvl="2" indent="-342900">
              <a:buFont typeface="Arial"/>
              <a:buChar char="•"/>
            </a:pPr>
            <a:r>
              <a:rPr lang="en-US" sz="2600" dirty="0" smtClean="0"/>
              <a:t>You gave whom my number? (</a:t>
            </a:r>
            <a:r>
              <a:rPr lang="en-US" sz="2600" u="sng" dirty="0" smtClean="0"/>
              <a:t>indirect</a:t>
            </a:r>
            <a:r>
              <a:rPr lang="en-US" sz="2600" dirty="0" smtClean="0"/>
              <a:t> object)</a:t>
            </a:r>
          </a:p>
          <a:p>
            <a:pPr marL="1485900" lvl="2" indent="-342900">
              <a:buFont typeface="Arial"/>
              <a:buChar char="•"/>
            </a:pPr>
            <a:r>
              <a:rPr lang="en-US" sz="2600" dirty="0" smtClean="0"/>
              <a:t>To whom did you speak? (object of </a:t>
            </a:r>
            <a:r>
              <a:rPr lang="en-US" sz="2600" u="sng" dirty="0" smtClean="0"/>
              <a:t>preposition</a:t>
            </a:r>
            <a:r>
              <a:rPr lang="en-US" sz="2600" dirty="0" smtClean="0"/>
              <a:t>)</a:t>
            </a:r>
            <a:endParaRPr lang="en-US" sz="2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833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6: Interrogatives and Demonstratives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Choosing Who or Whom in a question: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(Who/Whom) will you see?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Rewrite the question as a </a:t>
            </a:r>
            <a:r>
              <a:rPr lang="en-US" sz="2600" u="sng" dirty="0" smtClean="0"/>
              <a:t>statement</a:t>
            </a:r>
            <a:r>
              <a:rPr lang="en-US" sz="2600" dirty="0" smtClean="0"/>
              <a:t>.</a:t>
            </a:r>
          </a:p>
          <a:p>
            <a:pPr marL="2057400" lvl="3" indent="-457200">
              <a:buFont typeface="Arial"/>
              <a:buChar char="•"/>
            </a:pPr>
            <a:r>
              <a:rPr lang="en-US" sz="2600" dirty="0" smtClean="0"/>
              <a:t>You will see (who/whom).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Decide if the pronoun is used as a </a:t>
            </a:r>
            <a:r>
              <a:rPr lang="en-US" sz="2600" u="sng" dirty="0" smtClean="0"/>
              <a:t>subject</a:t>
            </a:r>
            <a:r>
              <a:rPr lang="en-US" sz="2600" dirty="0" smtClean="0"/>
              <a:t> or an </a:t>
            </a:r>
            <a:r>
              <a:rPr lang="en-US" sz="2600" u="sng" dirty="0" smtClean="0"/>
              <a:t>object</a:t>
            </a:r>
            <a:r>
              <a:rPr lang="en-US" sz="2600" dirty="0" smtClean="0"/>
              <a:t>. Try using </a:t>
            </a:r>
            <a:r>
              <a:rPr lang="en-US" sz="2600" u="sng" dirty="0" smtClean="0"/>
              <a:t>he</a:t>
            </a:r>
            <a:r>
              <a:rPr lang="en-US" sz="2600" dirty="0" smtClean="0"/>
              <a:t> and </a:t>
            </a:r>
            <a:r>
              <a:rPr lang="en-US" sz="2600" u="sng" dirty="0" smtClean="0"/>
              <a:t>him</a:t>
            </a:r>
            <a:r>
              <a:rPr lang="en-US" sz="2600" dirty="0" smtClean="0"/>
              <a:t> as substitutes. If </a:t>
            </a:r>
            <a:r>
              <a:rPr lang="en-US" sz="2600" u="sng" dirty="0" smtClean="0"/>
              <a:t>him</a:t>
            </a:r>
            <a:r>
              <a:rPr lang="en-US" sz="2600" dirty="0" smtClean="0"/>
              <a:t> works, choose </a:t>
            </a:r>
            <a:r>
              <a:rPr lang="en-US" sz="2600" i="1" dirty="0" smtClean="0"/>
              <a:t>whom</a:t>
            </a:r>
            <a:r>
              <a:rPr lang="en-US" sz="2600" dirty="0" smtClean="0"/>
              <a:t>.  If </a:t>
            </a:r>
            <a:r>
              <a:rPr lang="en-US" sz="2600" u="sng" dirty="0" smtClean="0"/>
              <a:t>he</a:t>
            </a:r>
            <a:r>
              <a:rPr lang="en-US" sz="2600" dirty="0" smtClean="0"/>
              <a:t> works, choose </a:t>
            </a:r>
            <a:r>
              <a:rPr lang="en-US" sz="2600" i="1" dirty="0" smtClean="0"/>
              <a:t>who</a:t>
            </a:r>
            <a:r>
              <a:rPr lang="en-US" sz="2600" dirty="0" smtClean="0"/>
              <a:t>.</a:t>
            </a:r>
          </a:p>
          <a:p>
            <a:pPr marL="2057400" lvl="3" indent="-457200">
              <a:buFont typeface="Arial"/>
              <a:buChar char="•"/>
            </a:pPr>
            <a:r>
              <a:rPr lang="en-US" sz="2600" dirty="0" smtClean="0"/>
              <a:t>You will see (he/him).</a:t>
            </a:r>
          </a:p>
          <a:p>
            <a:pPr marL="2057400" lvl="3" indent="-457200">
              <a:buFont typeface="Arial"/>
              <a:buChar char="•"/>
            </a:pPr>
            <a:r>
              <a:rPr lang="en-US" sz="2600" dirty="0" smtClean="0"/>
              <a:t>You will see whom.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Use the correct form for the </a:t>
            </a:r>
            <a:r>
              <a:rPr lang="en-US" sz="2600" u="sng" dirty="0" smtClean="0"/>
              <a:t>question</a:t>
            </a:r>
            <a:r>
              <a:rPr lang="en-US" sz="2600" dirty="0" smtClean="0"/>
              <a:t>.</a:t>
            </a:r>
          </a:p>
          <a:p>
            <a:pPr marL="2057400" lvl="3" indent="-457200">
              <a:buFont typeface="Arial"/>
              <a:buChar char="•"/>
            </a:pPr>
            <a:r>
              <a:rPr lang="en-US" sz="2600" dirty="0" smtClean="0"/>
              <a:t>Whom will you see?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670871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6: Interrogatives and Demonstratives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Demonstrative Pronouns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A </a:t>
            </a:r>
            <a:r>
              <a:rPr lang="en-US" sz="2800" u="sng" dirty="0" smtClean="0"/>
              <a:t>demonstrative</a:t>
            </a:r>
            <a:r>
              <a:rPr lang="en-US" sz="2800" dirty="0" smtClean="0"/>
              <a:t> pronoun </a:t>
            </a:r>
            <a:r>
              <a:rPr lang="en-US" sz="2800" u="sng" dirty="0" smtClean="0"/>
              <a:t>points out </a:t>
            </a:r>
            <a:r>
              <a:rPr lang="en-US" sz="2800" dirty="0" smtClean="0"/>
              <a:t>a person, place, thing, or idea.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The demonstrative pronouns– </a:t>
            </a:r>
            <a:r>
              <a:rPr lang="en-US" sz="2800" i="1" u="sng" dirty="0" smtClean="0"/>
              <a:t>this, that, these, </a:t>
            </a:r>
            <a:r>
              <a:rPr lang="en-US" sz="2800" u="sng" dirty="0" smtClean="0"/>
              <a:t>and</a:t>
            </a:r>
            <a:r>
              <a:rPr lang="en-US" sz="2800" i="1" u="sng" dirty="0" smtClean="0"/>
              <a:t> those</a:t>
            </a:r>
            <a:r>
              <a:rPr lang="en-US" sz="2800" i="1" dirty="0" smtClean="0"/>
              <a:t>–</a:t>
            </a:r>
            <a:r>
              <a:rPr lang="en-US" sz="2800" dirty="0" smtClean="0"/>
              <a:t> are used alone in sentences as shown below.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That is a circuit breaker.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Those are electrical appliances.</a:t>
            </a:r>
          </a:p>
          <a:p>
            <a:pPr marL="914400" lvl="1" indent="-457200">
              <a:buFont typeface="Arial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11389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6: Interrogatives and Demonstratives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/>
              <a:t>Demonstrative </a:t>
            </a:r>
            <a:r>
              <a:rPr lang="en-US" sz="2800" dirty="0" smtClean="0"/>
              <a:t>Pronouns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Never use </a:t>
            </a:r>
            <a:r>
              <a:rPr lang="en-US" sz="2800" i="1" u="sng" dirty="0" smtClean="0"/>
              <a:t>here</a:t>
            </a:r>
            <a:r>
              <a:rPr lang="en-US" sz="2800" dirty="0" smtClean="0"/>
              <a:t> or </a:t>
            </a:r>
            <a:r>
              <a:rPr lang="en-US" sz="2800" i="1" u="sng" dirty="0" smtClean="0"/>
              <a:t>there</a:t>
            </a:r>
            <a:r>
              <a:rPr lang="en-US" sz="2800" dirty="0" smtClean="0"/>
              <a:t> with demonstrative pronouns.  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The pronoun already tells which on or ones.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i="1" dirty="0" smtClean="0"/>
              <a:t>This</a:t>
            </a:r>
            <a:r>
              <a:rPr lang="en-US" sz="2800" dirty="0" smtClean="0"/>
              <a:t> and </a:t>
            </a:r>
            <a:r>
              <a:rPr lang="en-US" sz="2800" i="1" dirty="0" smtClean="0"/>
              <a:t>these</a:t>
            </a:r>
            <a:r>
              <a:rPr lang="en-US" sz="2800" dirty="0" smtClean="0"/>
              <a:t> point out things that are </a:t>
            </a:r>
            <a:r>
              <a:rPr lang="en-US" sz="2800" u="sng" dirty="0" smtClean="0"/>
              <a:t>near</a:t>
            </a:r>
            <a:r>
              <a:rPr lang="en-US" sz="2800" dirty="0" smtClean="0"/>
              <a:t>, or </a:t>
            </a:r>
            <a:r>
              <a:rPr lang="en-US" sz="2800" i="1" u="sng" dirty="0" smtClean="0"/>
              <a:t>here</a:t>
            </a:r>
            <a:r>
              <a:rPr lang="en-US" sz="2800" dirty="0" smtClean="0"/>
              <a:t>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i="1" dirty="0" smtClean="0"/>
              <a:t>That</a:t>
            </a:r>
            <a:r>
              <a:rPr lang="en-US" sz="2800" dirty="0" smtClean="0"/>
              <a:t> and </a:t>
            </a:r>
            <a:r>
              <a:rPr lang="en-US" sz="2800" i="1" dirty="0" smtClean="0"/>
              <a:t>those</a:t>
            </a:r>
            <a:r>
              <a:rPr lang="en-US" sz="2800" dirty="0" smtClean="0"/>
              <a:t> point out things that are far </a:t>
            </a:r>
            <a:r>
              <a:rPr lang="en-US" sz="2800" u="sng" dirty="0" smtClean="0"/>
              <a:t>away</a:t>
            </a:r>
            <a:r>
              <a:rPr lang="en-US" sz="2800" dirty="0" smtClean="0"/>
              <a:t>, or </a:t>
            </a:r>
            <a:r>
              <a:rPr lang="en-US" sz="2800" i="1" u="sng" dirty="0" smtClean="0"/>
              <a:t>there</a:t>
            </a:r>
            <a:r>
              <a:rPr lang="en-US" sz="2800" dirty="0" smtClean="0"/>
              <a:t>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This </a:t>
            </a:r>
            <a:r>
              <a:rPr lang="en-US" sz="2600" strike="sngStrike" dirty="0" smtClean="0"/>
              <a:t>here</a:t>
            </a:r>
            <a:r>
              <a:rPr lang="en-US" sz="2600" dirty="0" smtClean="0"/>
              <a:t> is a dead refrigerator.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That </a:t>
            </a:r>
            <a:r>
              <a:rPr lang="en-US" sz="2600" strike="sngStrike" dirty="0" smtClean="0"/>
              <a:t>there</a:t>
            </a:r>
            <a:r>
              <a:rPr lang="en-US" sz="2600" dirty="0" smtClean="0"/>
              <a:t> is five pounds of rotting food.</a:t>
            </a:r>
            <a:endParaRPr lang="en-US" sz="2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915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What is a Pronoun?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800" dirty="0"/>
              <a:t>P</a:t>
            </a:r>
            <a:r>
              <a:rPr lang="en-US" sz="2800" dirty="0" smtClean="0"/>
              <a:t>ronouns such as we, I she, them, and it are called </a:t>
            </a:r>
            <a:r>
              <a:rPr lang="en-US" sz="2800" u="sng" dirty="0" smtClean="0"/>
              <a:t>personal pronouns</a:t>
            </a:r>
            <a:r>
              <a:rPr lang="en-US" sz="2800" dirty="0" smtClean="0"/>
              <a:t>.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 smtClean="0"/>
              <a:t>Personal pronouns have a variety of forms to indicate </a:t>
            </a:r>
            <a:r>
              <a:rPr lang="en-US" sz="2800" u="sng" dirty="0" smtClean="0"/>
              <a:t>different persons, numbers, and cases</a:t>
            </a:r>
            <a:r>
              <a:rPr lang="en-US" sz="2800" dirty="0" smtClean="0"/>
              <a:t>.</a:t>
            </a:r>
          </a:p>
          <a:p>
            <a:pPr marL="342900" indent="-342900">
              <a:buFont typeface="Arial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74896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Lesson 7: Pronoun-Antecedent Agreement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The </a:t>
            </a:r>
            <a:r>
              <a:rPr lang="en-US" sz="2800" u="sng" dirty="0" smtClean="0"/>
              <a:t>antecedent</a:t>
            </a:r>
            <a:r>
              <a:rPr lang="en-US" sz="2800" dirty="0" smtClean="0"/>
              <a:t> is the noun or pronoun that a pronoun </a:t>
            </a:r>
            <a:r>
              <a:rPr lang="en-US" sz="2800" u="sng" dirty="0" smtClean="0"/>
              <a:t>replaces</a:t>
            </a:r>
            <a:r>
              <a:rPr lang="en-US" sz="2800" dirty="0" smtClean="0"/>
              <a:t> or </a:t>
            </a:r>
            <a:r>
              <a:rPr lang="en-US" sz="2800" u="sng" dirty="0" smtClean="0"/>
              <a:t>refers</a:t>
            </a:r>
            <a:r>
              <a:rPr lang="en-US" sz="2800" dirty="0" smtClean="0"/>
              <a:t> to.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The antecedent and the pronoun can be in the </a:t>
            </a:r>
            <a:r>
              <a:rPr lang="en-US" sz="2800" u="sng" dirty="0" smtClean="0"/>
              <a:t>same</a:t>
            </a:r>
            <a:r>
              <a:rPr lang="en-US" sz="2800" dirty="0" smtClean="0"/>
              <a:t> sentence or in </a:t>
            </a:r>
            <a:r>
              <a:rPr lang="en-US" sz="2800" u="sng" dirty="0" smtClean="0"/>
              <a:t>different</a:t>
            </a:r>
            <a:r>
              <a:rPr lang="en-US" sz="2800" dirty="0" smtClean="0"/>
              <a:t> sentences.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The Hopi people made their homes in the desert.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The Hopi settled what is now Arizona.  They have been here for more than ten centuries.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Pronouns must </a:t>
            </a:r>
            <a:r>
              <a:rPr lang="en-US" sz="2800" u="sng" dirty="0" smtClean="0"/>
              <a:t>agree</a:t>
            </a:r>
            <a:r>
              <a:rPr lang="en-US" sz="2800" dirty="0" smtClean="0"/>
              <a:t> with their antecedents in </a:t>
            </a:r>
            <a:r>
              <a:rPr lang="en-US" sz="2800" u="sng" dirty="0" smtClean="0"/>
              <a:t>number</a:t>
            </a:r>
            <a:r>
              <a:rPr lang="en-US" sz="2800" dirty="0" smtClean="0"/>
              <a:t>, </a:t>
            </a:r>
            <a:r>
              <a:rPr lang="en-US" sz="2800" u="sng" dirty="0" smtClean="0"/>
              <a:t>person</a:t>
            </a:r>
            <a:r>
              <a:rPr lang="en-US" sz="2800" dirty="0" smtClean="0"/>
              <a:t>, and </a:t>
            </a:r>
            <a:r>
              <a:rPr lang="en-US" sz="2800" u="sng" dirty="0" smtClean="0"/>
              <a:t>gender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57415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7: Pronoun-Antecedent Agreement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Agreement in </a:t>
            </a:r>
            <a:r>
              <a:rPr lang="en-US" sz="2800" u="sng" dirty="0" smtClean="0"/>
              <a:t>Number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Use a </a:t>
            </a:r>
            <a:r>
              <a:rPr lang="en-US" sz="2800" u="sng" dirty="0" smtClean="0"/>
              <a:t>singular</a:t>
            </a:r>
            <a:r>
              <a:rPr lang="en-US" sz="2800" dirty="0" smtClean="0"/>
              <a:t> pronoun to refer to a </a:t>
            </a:r>
            <a:r>
              <a:rPr lang="en-US" sz="2800" u="sng" dirty="0" smtClean="0"/>
              <a:t>singular</a:t>
            </a:r>
            <a:r>
              <a:rPr lang="en-US" sz="2800" dirty="0" smtClean="0"/>
              <a:t> antecedent.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Hopi culture, in all its forms, is alive and well.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Use a </a:t>
            </a:r>
            <a:r>
              <a:rPr lang="en-US" sz="2800" u="sng" dirty="0" smtClean="0"/>
              <a:t>plural</a:t>
            </a:r>
            <a:r>
              <a:rPr lang="en-US" sz="2800" dirty="0" smtClean="0"/>
              <a:t> pronoun to refer to a </a:t>
            </a:r>
            <a:r>
              <a:rPr lang="en-US" sz="2800" u="sng" dirty="0" smtClean="0"/>
              <a:t>plural</a:t>
            </a:r>
            <a:r>
              <a:rPr lang="en-US" sz="2800" dirty="0" smtClean="0"/>
              <a:t> antecedent.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Traditional members keep cattle on their farms.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333059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7: Pronoun-Antecedent Agreement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Agreement in Person	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The pronoun must agree in </a:t>
            </a:r>
            <a:r>
              <a:rPr lang="en-US" sz="2800" u="sng" dirty="0" smtClean="0"/>
              <a:t>person</a:t>
            </a:r>
            <a:r>
              <a:rPr lang="en-US" sz="2800" dirty="0" smtClean="0"/>
              <a:t> with the antecedent.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Tribal elders tell the myths of their people.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We like to listen to our grandparents’ stories.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Avoid </a:t>
            </a:r>
            <a:r>
              <a:rPr lang="en-US" sz="2800" u="sng" dirty="0" smtClean="0"/>
              <a:t>switching</a:t>
            </a:r>
            <a:r>
              <a:rPr lang="en-US" sz="2800" dirty="0" smtClean="0"/>
              <a:t> from one person to another in the same </a:t>
            </a:r>
            <a:r>
              <a:rPr lang="en-US" sz="2800" u="sng" dirty="0" smtClean="0"/>
              <a:t>sentence</a:t>
            </a:r>
            <a:r>
              <a:rPr lang="en-US" sz="2800" dirty="0" smtClean="0"/>
              <a:t>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u="sng" dirty="0" smtClean="0"/>
              <a:t>Incorrect</a:t>
            </a:r>
            <a:r>
              <a:rPr lang="en-US" sz="2600" dirty="0" smtClean="0"/>
              <a:t>: Visitors realize you can learn from other cultures.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u="sng" dirty="0" smtClean="0"/>
              <a:t>Correct</a:t>
            </a:r>
            <a:r>
              <a:rPr lang="en-US" sz="2600" dirty="0" smtClean="0"/>
              <a:t>: Visitors realize they can learn from other cultures.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53095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7: Pronoun-Antecedent Agreement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Agreement in Gender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The </a:t>
            </a:r>
            <a:r>
              <a:rPr lang="en-US" sz="2800" u="sng" dirty="0" smtClean="0"/>
              <a:t>gender</a:t>
            </a:r>
            <a:r>
              <a:rPr lang="en-US" sz="2800" dirty="0" smtClean="0"/>
              <a:t> of a pronoun must be the same as the gender of its </a:t>
            </a:r>
            <a:r>
              <a:rPr lang="en-US" sz="2800" u="sng" dirty="0" smtClean="0"/>
              <a:t>antecedent</a:t>
            </a:r>
            <a:r>
              <a:rPr lang="en-US" sz="2800" dirty="0" smtClean="0"/>
              <a:t>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Personal pronouns have </a:t>
            </a:r>
            <a:r>
              <a:rPr lang="en-US" sz="2800" u="sng" dirty="0" smtClean="0"/>
              <a:t>three</a:t>
            </a:r>
            <a:r>
              <a:rPr lang="en-US" sz="2800" dirty="0" smtClean="0"/>
              <a:t> gender forms. 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u="sng" dirty="0" smtClean="0"/>
              <a:t>Masculine</a:t>
            </a:r>
            <a:r>
              <a:rPr lang="en-US" sz="2600" dirty="0" smtClean="0"/>
              <a:t>: he, his, him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u="sng" dirty="0" smtClean="0"/>
              <a:t>Feminine</a:t>
            </a:r>
            <a:r>
              <a:rPr lang="en-US" sz="2600" dirty="0" smtClean="0"/>
              <a:t>: she, her, her/hers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u="sng" dirty="0" smtClean="0"/>
              <a:t>Neuter</a:t>
            </a:r>
            <a:r>
              <a:rPr lang="en-US" sz="2600" dirty="0" smtClean="0"/>
              <a:t>: it, its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67265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7: Pronoun-Antecedent Agreement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/>
              <a:t>Agreement in </a:t>
            </a:r>
            <a:r>
              <a:rPr lang="en-US" sz="2800" dirty="0" smtClean="0"/>
              <a:t>Gender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Derrick Davis performs his hoop dances.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Laurel Mansfield teaches her students at Hopi High.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Don’t use only </a:t>
            </a:r>
            <a:r>
              <a:rPr lang="en-US" sz="2800" u="sng" dirty="0" smtClean="0"/>
              <a:t>masculine</a:t>
            </a:r>
            <a:r>
              <a:rPr lang="en-US" sz="2800" dirty="0" smtClean="0"/>
              <a:t> or only </a:t>
            </a:r>
            <a:r>
              <a:rPr lang="en-US" sz="2800" u="sng" dirty="0" smtClean="0"/>
              <a:t>feminine</a:t>
            </a:r>
            <a:r>
              <a:rPr lang="en-US" sz="2800" dirty="0" smtClean="0"/>
              <a:t> pronouns when you mean to refer to </a:t>
            </a:r>
            <a:r>
              <a:rPr lang="en-US" sz="2800" u="sng" dirty="0" smtClean="0"/>
              <a:t>both</a:t>
            </a:r>
            <a:r>
              <a:rPr lang="en-US" sz="2800" dirty="0" smtClean="0"/>
              <a:t> genders.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Incorrect: Each dancer has </a:t>
            </a:r>
            <a:r>
              <a:rPr lang="en-US" sz="2800" u="sng" dirty="0" smtClean="0"/>
              <a:t>his</a:t>
            </a:r>
            <a:r>
              <a:rPr lang="en-US" sz="2800" dirty="0" smtClean="0"/>
              <a:t> favorite moves.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Correct: Each dancer has </a:t>
            </a:r>
            <a:r>
              <a:rPr lang="en-US" sz="2800" u="sng" dirty="0" smtClean="0"/>
              <a:t>his or her </a:t>
            </a:r>
            <a:r>
              <a:rPr lang="en-US" sz="2800" dirty="0" smtClean="0"/>
              <a:t>favorite moves.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Correct: The </a:t>
            </a:r>
            <a:r>
              <a:rPr lang="en-US" sz="2800" u="sng" dirty="0" smtClean="0"/>
              <a:t>dancers</a:t>
            </a:r>
            <a:r>
              <a:rPr lang="en-US" sz="2800" dirty="0" smtClean="0"/>
              <a:t> have </a:t>
            </a:r>
            <a:r>
              <a:rPr lang="en-US" sz="2800" u="sng" dirty="0" smtClean="0"/>
              <a:t>their</a:t>
            </a:r>
            <a:r>
              <a:rPr lang="en-US" sz="2800" dirty="0" smtClean="0"/>
              <a:t> favorite moves.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077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Lesson 8: Indefinite-Pronoun agreement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An </a:t>
            </a:r>
            <a:r>
              <a:rPr lang="en-US" sz="2800" u="sng" dirty="0" smtClean="0"/>
              <a:t>indefinite</a:t>
            </a:r>
            <a:r>
              <a:rPr lang="en-US" sz="2800" dirty="0" smtClean="0"/>
              <a:t> pronoun does </a:t>
            </a:r>
            <a:r>
              <a:rPr lang="en-US" sz="2800" u="sng" dirty="0" smtClean="0"/>
              <a:t>not</a:t>
            </a:r>
            <a:r>
              <a:rPr lang="en-US" sz="2800" dirty="0" smtClean="0"/>
              <a:t> refer to a specific person, place, thing, or idea.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Indefinite pronouns often do not have </a:t>
            </a:r>
            <a:r>
              <a:rPr lang="en-US" sz="2800" u="sng" dirty="0" smtClean="0"/>
              <a:t>antecedents</a:t>
            </a:r>
            <a:r>
              <a:rPr lang="en-US" sz="2800" dirty="0" smtClean="0"/>
              <a:t>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Nothing lasts forever.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Anyone can make a time capsule.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Some indefinite pronouns are always </a:t>
            </a:r>
            <a:r>
              <a:rPr lang="en-US" sz="2800" u="sng" dirty="0" smtClean="0"/>
              <a:t>singular</a:t>
            </a:r>
            <a:r>
              <a:rPr lang="en-US" sz="2800" dirty="0" smtClean="0"/>
              <a:t>, some are always </a:t>
            </a:r>
            <a:r>
              <a:rPr lang="en-US" sz="2800" u="sng" dirty="0" smtClean="0"/>
              <a:t>plural</a:t>
            </a:r>
            <a:r>
              <a:rPr lang="en-US" sz="2800" dirty="0" smtClean="0"/>
              <a:t>, and some can be </a:t>
            </a:r>
            <a:r>
              <a:rPr lang="en-US" sz="2800" u="sng" dirty="0" smtClean="0"/>
              <a:t>either</a:t>
            </a:r>
            <a:r>
              <a:rPr lang="en-US" sz="2800" dirty="0" smtClean="0"/>
              <a:t> singular or plural.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70604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8: Indefinite-Pronoun agreement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Indefinite Pronouns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512581"/>
              </p:ext>
            </p:extLst>
          </p:nvPr>
        </p:nvGraphicFramePr>
        <p:xfrm>
          <a:off x="682623" y="2317746"/>
          <a:ext cx="7159626" cy="42227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3271"/>
                <a:gridCol w="1193271"/>
                <a:gridCol w="2386542"/>
                <a:gridCol w="2386542"/>
              </a:tblGrid>
              <a:tr h="422275">
                <a:tc gridSpan="2">
                  <a:txBody>
                    <a:bodyPr/>
                    <a:lstStyle/>
                    <a:p>
                      <a:r>
                        <a:rPr lang="en-US" u="sng" dirty="0" smtClean="0"/>
                        <a:t>Singular</a:t>
                      </a:r>
                      <a:endParaRPr lang="en-US" u="sng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Plural</a:t>
                      </a:r>
                      <a:endParaRPr lang="en-US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Either</a:t>
                      </a:r>
                      <a:endParaRPr lang="en-US" u="sng" dirty="0"/>
                    </a:p>
                  </a:txBody>
                  <a:tcPr/>
                </a:tc>
              </a:tr>
              <a:tr h="42227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Another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everything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both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</a:t>
                      </a:r>
                      <a:endParaRPr lang="en-US" dirty="0"/>
                    </a:p>
                  </a:txBody>
                  <a:tcPr/>
                </a:tc>
              </a:tr>
              <a:tr h="42227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anybody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much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any</a:t>
                      </a:r>
                      <a:endParaRPr lang="en-US" dirty="0"/>
                    </a:p>
                  </a:txBody>
                  <a:tcPr/>
                </a:tc>
              </a:tr>
              <a:tr h="42227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anyone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neither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most</a:t>
                      </a:r>
                      <a:endParaRPr lang="en-US" dirty="0"/>
                    </a:p>
                  </a:txBody>
                  <a:tcPr/>
                </a:tc>
              </a:tr>
              <a:tr h="42227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anything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nobody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several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some</a:t>
                      </a:r>
                      <a:endParaRPr lang="en-US" dirty="0"/>
                    </a:p>
                  </a:txBody>
                  <a:tcPr/>
                </a:tc>
              </a:tr>
              <a:tr h="42227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each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 one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/>
                </a:tc>
              </a:tr>
              <a:tr h="42227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either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nothing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227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Everybody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2227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Everyone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Somebody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2227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Someone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something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2594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8: Indefinite-Pronoun agreement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Singular Indefinite Pronouns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Use a singular </a:t>
            </a:r>
            <a:r>
              <a:rPr lang="en-US" sz="2800" u="sng" dirty="0" smtClean="0"/>
              <a:t>personal</a:t>
            </a:r>
            <a:r>
              <a:rPr lang="en-US" sz="2800" dirty="0" smtClean="0"/>
              <a:t> pronoun to refer to a singular </a:t>
            </a:r>
            <a:r>
              <a:rPr lang="en-US" sz="2800" u="sng" dirty="0" smtClean="0"/>
              <a:t>indefinite</a:t>
            </a:r>
            <a:r>
              <a:rPr lang="en-US" sz="2800" dirty="0" smtClean="0"/>
              <a:t> pronoun.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Everyone added his or her favorite item to the capsule.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One of the girls put her soccer ball in the box.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198499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8: Indefinite-Pronoun agreement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Plural Indefinite Pronouns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Use a </a:t>
            </a:r>
            <a:r>
              <a:rPr lang="en-US" sz="2800" u="sng" dirty="0" smtClean="0"/>
              <a:t>plural</a:t>
            </a:r>
            <a:r>
              <a:rPr lang="en-US" sz="2800" dirty="0" smtClean="0"/>
              <a:t> personal pronoun to refer to a </a:t>
            </a:r>
            <a:r>
              <a:rPr lang="en-US" sz="2800" u="sng" dirty="0" smtClean="0"/>
              <a:t>plural</a:t>
            </a:r>
            <a:r>
              <a:rPr lang="en-US" sz="2800" dirty="0" smtClean="0"/>
              <a:t> indefinite pronoun.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Many contributed their favorite CDs or video games.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Few realized that their electronics may become completely outdated.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82712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8: Indefinite-Pronoun agreement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Singular or Plural Indefinite Pronouns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Some indefinite pronouns can be </a:t>
            </a:r>
            <a:r>
              <a:rPr lang="en-US" sz="2800" u="sng" dirty="0" smtClean="0"/>
              <a:t>either</a:t>
            </a:r>
            <a:r>
              <a:rPr lang="en-US" sz="2800" dirty="0" smtClean="0"/>
              <a:t> singular or plural.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The </a:t>
            </a:r>
            <a:r>
              <a:rPr lang="en-US" sz="2800" u="sng" dirty="0" smtClean="0"/>
              <a:t>phrase that follows </a:t>
            </a:r>
            <a:r>
              <a:rPr lang="en-US" sz="2800" dirty="0" smtClean="0"/>
              <a:t>the indefinite pronoun will often tell you whether it is </a:t>
            </a:r>
            <a:r>
              <a:rPr lang="en-US" sz="2800" u="sng" dirty="0" smtClean="0"/>
              <a:t>singular or plural</a:t>
            </a:r>
            <a:r>
              <a:rPr lang="en-US" sz="2800" dirty="0" smtClean="0"/>
              <a:t>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Some of the time capsule looks like it is very old.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Some of the time capsules list their contents outside.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4222224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What is a Pronoun?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800" dirty="0" smtClean="0"/>
              <a:t>Person and Number</a:t>
            </a:r>
          </a:p>
          <a:p>
            <a:pPr marL="800100" lvl="1" indent="-342900">
              <a:buFont typeface="Arial"/>
              <a:buChar char="•"/>
            </a:pPr>
            <a:r>
              <a:rPr lang="en-US" sz="2800" dirty="0" smtClean="0"/>
              <a:t>There are first-person, second-person, and third-person personal pronouns, each having both </a:t>
            </a:r>
            <a:r>
              <a:rPr lang="en-US" sz="2800" u="sng" dirty="0" smtClean="0"/>
              <a:t>singular</a:t>
            </a:r>
            <a:r>
              <a:rPr lang="en-US" sz="2800" dirty="0" smtClean="0"/>
              <a:t> and </a:t>
            </a:r>
            <a:r>
              <a:rPr lang="en-US" sz="2800" u="sng" dirty="0" smtClean="0"/>
              <a:t>plural</a:t>
            </a:r>
            <a:r>
              <a:rPr lang="en-US" sz="2800" dirty="0" smtClean="0"/>
              <a:t> forms.</a:t>
            </a:r>
          </a:p>
          <a:p>
            <a:pPr marL="800100" lvl="1" indent="-342900">
              <a:buFont typeface="Arial"/>
              <a:buChar char="•"/>
            </a:pP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5205862"/>
              </p:ext>
            </p:extLst>
          </p:nvPr>
        </p:nvGraphicFramePr>
        <p:xfrm>
          <a:off x="1524000" y="40640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Singular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Plural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 shivered.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 lit a fire.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You slept.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 all fell asleep.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She saw a light.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They ran toward it.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2601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9: Pronoun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We and Us with Nouns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The pronoun </a:t>
            </a:r>
            <a:r>
              <a:rPr lang="en-US" sz="2800" u="sng" dirty="0" smtClean="0"/>
              <a:t>we or us </a:t>
            </a:r>
            <a:r>
              <a:rPr lang="en-US" sz="2800" dirty="0" smtClean="0"/>
              <a:t>is sometimes followed by a noun that </a:t>
            </a:r>
            <a:r>
              <a:rPr lang="en-US" sz="2800" u="sng" dirty="0" smtClean="0"/>
              <a:t>identifies</a:t>
            </a:r>
            <a:r>
              <a:rPr lang="en-US" sz="2800" dirty="0" smtClean="0"/>
              <a:t> the pronoun. (we students, us students)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Use </a:t>
            </a:r>
            <a:r>
              <a:rPr lang="en-US" sz="2800" u="sng" dirty="0" smtClean="0"/>
              <a:t>we</a:t>
            </a:r>
            <a:r>
              <a:rPr lang="en-US" sz="2800" dirty="0" smtClean="0"/>
              <a:t> when the pronoun is a </a:t>
            </a:r>
            <a:r>
              <a:rPr lang="en-US" sz="2800" u="sng" dirty="0" smtClean="0"/>
              <a:t>subject</a:t>
            </a:r>
            <a:r>
              <a:rPr lang="en-US" sz="2800" dirty="0" smtClean="0"/>
              <a:t> or </a:t>
            </a:r>
            <a:r>
              <a:rPr lang="en-US" sz="2800" u="sng" dirty="0" smtClean="0"/>
              <a:t>predicate pronoun</a:t>
            </a:r>
            <a:r>
              <a:rPr lang="en-US" sz="2800" dirty="0" smtClean="0"/>
              <a:t>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We humans don’t always appreciate trees.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Use </a:t>
            </a:r>
            <a:r>
              <a:rPr lang="en-US" sz="2800" u="sng" dirty="0" smtClean="0"/>
              <a:t>us</a:t>
            </a:r>
            <a:r>
              <a:rPr lang="en-US" sz="2800" dirty="0" smtClean="0"/>
              <a:t> when the pronoun is an </a:t>
            </a:r>
            <a:r>
              <a:rPr lang="en-US" sz="2800" u="sng" dirty="0" smtClean="0"/>
              <a:t>object</a:t>
            </a:r>
            <a:r>
              <a:rPr lang="en-US" sz="2800" dirty="0" smtClean="0"/>
              <a:t>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Trees can feed and shelter us humans.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34983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9: Pronoun 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Choosing we or us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Some trees depend on (us/we) humans for survival.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Drop the </a:t>
            </a:r>
            <a:r>
              <a:rPr lang="en-US" sz="2600" u="sng" dirty="0" smtClean="0"/>
              <a:t>identifying noun </a:t>
            </a:r>
            <a:r>
              <a:rPr lang="en-US" sz="2600" dirty="0" smtClean="0"/>
              <a:t>from the sentence.</a:t>
            </a:r>
          </a:p>
          <a:p>
            <a:pPr marL="2057400" lvl="3" indent="-457200">
              <a:buFont typeface="Arial"/>
              <a:buChar char="•"/>
            </a:pPr>
            <a:r>
              <a:rPr lang="en-US" sz="2600" dirty="0" smtClean="0"/>
              <a:t>Some trees depend on (we/us) for survival.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Decide whether the pronoun is used as a </a:t>
            </a:r>
            <a:r>
              <a:rPr lang="en-US" sz="2600" u="sng" dirty="0" smtClean="0"/>
              <a:t>subject</a:t>
            </a:r>
            <a:r>
              <a:rPr lang="en-US" sz="2600" dirty="0" smtClean="0"/>
              <a:t> or an </a:t>
            </a:r>
            <a:r>
              <a:rPr lang="en-US" sz="2600" u="sng" dirty="0" smtClean="0"/>
              <a:t>object</a:t>
            </a:r>
            <a:r>
              <a:rPr lang="en-US" sz="2600" dirty="0" smtClean="0"/>
              <a:t>.  In this sentence, the pronoun is the object of the </a:t>
            </a:r>
            <a:r>
              <a:rPr lang="en-US" sz="2600" u="sng" dirty="0" smtClean="0"/>
              <a:t>preposition</a:t>
            </a:r>
            <a:r>
              <a:rPr lang="en-US" sz="2600" dirty="0" smtClean="0"/>
              <a:t> on.</a:t>
            </a:r>
          </a:p>
          <a:p>
            <a:pPr marL="2057400" lvl="3" indent="-457200">
              <a:buFont typeface="Arial"/>
              <a:buChar char="•"/>
            </a:pPr>
            <a:r>
              <a:rPr lang="en-US" sz="2600" dirty="0" smtClean="0"/>
              <a:t>Some trees depend on us for survival.	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Use the correct </a:t>
            </a:r>
            <a:r>
              <a:rPr lang="en-US" sz="2600" u="sng" dirty="0" smtClean="0"/>
              <a:t>pronoun</a:t>
            </a:r>
            <a:r>
              <a:rPr lang="en-US" sz="2600" dirty="0" smtClean="0"/>
              <a:t> with the </a:t>
            </a:r>
            <a:r>
              <a:rPr lang="en-US" sz="2600" u="sng" dirty="0" smtClean="0"/>
              <a:t>noun</a:t>
            </a:r>
            <a:r>
              <a:rPr lang="en-US" sz="2600" dirty="0" smtClean="0"/>
              <a:t>.	</a:t>
            </a:r>
          </a:p>
          <a:p>
            <a:pPr marL="2057400" lvl="3" indent="-457200">
              <a:buFont typeface="Arial"/>
              <a:buChar char="•"/>
            </a:pPr>
            <a:r>
              <a:rPr lang="en-US" sz="2600" dirty="0" smtClean="0"/>
              <a:t>Some trees depend on us humans for survival.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979564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9: Pronoun 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Unclear reference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Be sure that each personal pronoun refers clearly to </a:t>
            </a:r>
            <a:r>
              <a:rPr lang="en-US" sz="2800" u="sng" dirty="0" smtClean="0"/>
              <a:t>only one</a:t>
            </a:r>
            <a:r>
              <a:rPr lang="en-US" sz="2800" dirty="0" smtClean="0"/>
              <a:t> person, place, or thing.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If there is any chance your reader will be confused about whom or what you are talking, </a:t>
            </a:r>
            <a:r>
              <a:rPr lang="en-US" sz="2800" u="sng" dirty="0" smtClean="0"/>
              <a:t>use a noun instead of a pronoun</a:t>
            </a:r>
            <a:r>
              <a:rPr lang="en-US" sz="2800" dirty="0" smtClean="0"/>
              <a:t>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Confusing: Sara and Anne want to become tree farmers.  She works after school at an orchard.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Clear: Sara and Anne want to become tree farmers.  Anne works after school at an orchard.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981562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Lesson </a:t>
            </a:r>
            <a:r>
              <a:rPr lang="en-US" dirty="0" smtClean="0"/>
              <a:t>10: More Pronoun </a:t>
            </a:r>
            <a:r>
              <a:rPr lang="en-US" dirty="0"/>
              <a:t>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Using Pronouns in Compound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Pronouns sometimes cause difficulty when they are parts of </a:t>
            </a:r>
            <a:r>
              <a:rPr lang="en-US" sz="2800" u="sng" dirty="0" smtClean="0"/>
              <a:t>compound subjects</a:t>
            </a:r>
            <a:r>
              <a:rPr lang="en-US" sz="2800" dirty="0" smtClean="0"/>
              <a:t> and </a:t>
            </a:r>
            <a:r>
              <a:rPr lang="en-US" sz="2800" u="sng" dirty="0" smtClean="0"/>
              <a:t>compound objects</a:t>
            </a:r>
            <a:r>
              <a:rPr lang="en-US" sz="2800" dirty="0" smtClean="0"/>
              <a:t>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Use the </a:t>
            </a:r>
            <a:r>
              <a:rPr lang="en-US" sz="2800" u="sng" dirty="0" smtClean="0"/>
              <a:t>subject pronoun</a:t>
            </a:r>
            <a:r>
              <a:rPr lang="en-US" sz="2800" dirty="0" smtClean="0"/>
              <a:t> </a:t>
            </a:r>
            <a:r>
              <a:rPr lang="en-US" sz="2800" i="1" dirty="0" smtClean="0"/>
              <a:t>I, she, he, we, </a:t>
            </a:r>
            <a:r>
              <a:rPr lang="en-US" sz="2800" dirty="0" smtClean="0"/>
              <a:t>or</a:t>
            </a:r>
            <a:r>
              <a:rPr lang="en-US" sz="2800" i="1" dirty="0" smtClean="0"/>
              <a:t> they</a:t>
            </a:r>
            <a:r>
              <a:rPr lang="en-US" sz="2800" dirty="0" smtClean="0"/>
              <a:t> in a compound </a:t>
            </a:r>
            <a:r>
              <a:rPr lang="en-US" sz="2800" u="sng" dirty="0" smtClean="0"/>
              <a:t>subject</a:t>
            </a:r>
            <a:r>
              <a:rPr lang="en-US" sz="2800" dirty="0" smtClean="0"/>
              <a:t> or with a predicate </a:t>
            </a:r>
            <a:r>
              <a:rPr lang="en-US" sz="2800" u="sng" dirty="0" smtClean="0"/>
              <a:t>noun or pronoun</a:t>
            </a:r>
            <a:r>
              <a:rPr lang="en-US" sz="2800" dirty="0" smtClean="0"/>
              <a:t>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Greg and she decided to learn more about Sacajawea.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The researchers were Polly and I.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977287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10: More Pronoun 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Use the </a:t>
            </a:r>
            <a:r>
              <a:rPr lang="en-US" sz="2800" u="sng" dirty="0" smtClean="0"/>
              <a:t>object</a:t>
            </a:r>
            <a:r>
              <a:rPr lang="en-US" sz="2800" dirty="0" smtClean="0"/>
              <a:t> pronoun </a:t>
            </a:r>
            <a:r>
              <a:rPr lang="en-US" sz="2800" i="1" dirty="0" smtClean="0"/>
              <a:t>me, her, him, us, </a:t>
            </a:r>
            <a:r>
              <a:rPr lang="en-US" sz="2800" dirty="0" smtClean="0"/>
              <a:t>or</a:t>
            </a:r>
            <a:r>
              <a:rPr lang="en-US" sz="2800" i="1" dirty="0" smtClean="0"/>
              <a:t> them</a:t>
            </a:r>
            <a:r>
              <a:rPr lang="en-US" sz="2800" dirty="0" smtClean="0"/>
              <a:t> in a </a:t>
            </a:r>
            <a:r>
              <a:rPr lang="en-US" sz="2800" u="sng" dirty="0" smtClean="0"/>
              <a:t>compound object</a:t>
            </a:r>
            <a:r>
              <a:rPr lang="en-US" sz="2800" dirty="0" smtClean="0"/>
              <a:t>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Her story has always fascinated Polly and me.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The research was divided between Greg and her.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93340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10: More Pronoun 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To choose the </a:t>
            </a:r>
            <a:r>
              <a:rPr lang="en-US" sz="2800" u="sng" dirty="0" smtClean="0"/>
              <a:t>correct case </a:t>
            </a:r>
            <a:r>
              <a:rPr lang="en-US" sz="2800" dirty="0" smtClean="0"/>
              <a:t>of a pronoun in a compound part, read the sentence with only the </a:t>
            </a:r>
            <a:r>
              <a:rPr lang="en-US" sz="2800" u="sng" dirty="0" smtClean="0"/>
              <a:t>pronoun</a:t>
            </a:r>
            <a:r>
              <a:rPr lang="en-US" sz="2800" dirty="0" smtClean="0"/>
              <a:t> in the compound part. 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Mentally </a:t>
            </a:r>
            <a:r>
              <a:rPr lang="en-US" sz="2800" u="sng" dirty="0" smtClean="0"/>
              <a:t>screen out </a:t>
            </a:r>
            <a:r>
              <a:rPr lang="en-US" sz="2800" dirty="0" smtClean="0"/>
              <a:t>the other pronoun or noun.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Then choose the </a:t>
            </a:r>
            <a:r>
              <a:rPr lang="en-US" sz="2800" u="sng" dirty="0" smtClean="0"/>
              <a:t>correct case</a:t>
            </a:r>
            <a:r>
              <a:rPr lang="en-US" sz="2800" dirty="0" smtClean="0"/>
              <a:t>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My grandmother told the story to </a:t>
            </a:r>
            <a:r>
              <a:rPr lang="en-US" sz="2800" strike="sngStrike" dirty="0" smtClean="0"/>
              <a:t>Ron</a:t>
            </a:r>
            <a:r>
              <a:rPr lang="en-US" sz="2800" dirty="0" smtClean="0"/>
              <a:t> </a:t>
            </a:r>
            <a:r>
              <a:rPr lang="en-US" sz="2800" u="sng" dirty="0" smtClean="0"/>
              <a:t>and</a:t>
            </a:r>
            <a:r>
              <a:rPr lang="en-US" sz="2800" dirty="0" smtClean="0"/>
              <a:t> (me/I).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93959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10: More Pronoun Problems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Phrases that Interfere 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Sometimes a group of words comes </a:t>
            </a:r>
            <a:r>
              <a:rPr lang="en-US" sz="2800" u="sng" dirty="0" smtClean="0"/>
              <a:t>between a noun and a pronoun </a:t>
            </a:r>
            <a:r>
              <a:rPr lang="en-US" sz="2800" dirty="0" smtClean="0"/>
              <a:t>that refers to it.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Don’t be confused by the words in between.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Sacajawea, who guided Lewis and Clark, never lost her way.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About 40 men started up the Missouri River on their voyage.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79581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What is a Pronoun?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Case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Each personal pronoun form has three cases: </a:t>
            </a:r>
            <a:r>
              <a:rPr lang="en-US" sz="2800" u="sng" dirty="0" smtClean="0"/>
              <a:t>subject, object, and possessive</a:t>
            </a:r>
            <a:r>
              <a:rPr lang="en-US" sz="2800" dirty="0" smtClean="0"/>
              <a:t>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Which form to use depends on the pronoun’s </a:t>
            </a:r>
            <a:r>
              <a:rPr lang="en-US" sz="2800" u="sng" dirty="0" smtClean="0"/>
              <a:t>function in the sentence</a:t>
            </a:r>
            <a:r>
              <a:rPr lang="en-US" sz="2800" dirty="0" smtClean="0"/>
              <a:t>.</a:t>
            </a:r>
          </a:p>
          <a:p>
            <a:pPr marL="914400" lvl="1" indent="-457200">
              <a:buFont typeface="Arial"/>
              <a:buChar char="•"/>
            </a:pPr>
            <a:endParaRPr lang="en-US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455212"/>
              </p:ext>
            </p:extLst>
          </p:nvPr>
        </p:nvGraphicFramePr>
        <p:xfrm>
          <a:off x="1524000" y="4444365"/>
          <a:ext cx="6096000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Case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Subject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She took</a:t>
                      </a:r>
                      <a:r>
                        <a:rPr lang="en-US" baseline="0" dirty="0" smtClean="0"/>
                        <a:t> a deep breath.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Object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Jerry told her about the problem.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Possessive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 like your story</a:t>
                      </a:r>
                      <a:r>
                        <a:rPr lang="en-US" baseline="0" dirty="0" smtClean="0"/>
                        <a:t> better than mine.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3894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What is a Pronoun?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/>
              <a:t>Forms of Personal Pronouns</a:t>
            </a:r>
          </a:p>
          <a:p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591475"/>
              </p:ext>
            </p:extLst>
          </p:nvPr>
        </p:nvGraphicFramePr>
        <p:xfrm>
          <a:off x="714374" y="2270125"/>
          <a:ext cx="6429376" cy="41198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6251"/>
                <a:gridCol w="1468437"/>
                <a:gridCol w="1607344"/>
                <a:gridCol w="1607344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Object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Possessive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Singular</a:t>
                      </a:r>
                    </a:p>
                    <a:p>
                      <a:r>
                        <a:rPr lang="en-US" u="sng" dirty="0" smtClean="0"/>
                        <a:t>First</a:t>
                      </a:r>
                      <a:r>
                        <a:rPr lang="en-US" baseline="0" dirty="0" smtClean="0"/>
                        <a:t> person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Second Person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Third 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I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u="sng" dirty="0" smtClean="0"/>
                        <a:t>You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He, she,</a:t>
                      </a:r>
                      <a:r>
                        <a:rPr lang="en-US" baseline="0" dirty="0" smtClean="0"/>
                        <a:t> 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Me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You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u="sng" dirty="0" smtClean="0"/>
                        <a:t>Him, her, it</a:t>
                      </a:r>
                      <a:endParaRPr lang="en-US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My, mine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Your, yours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His,</a:t>
                      </a:r>
                      <a:r>
                        <a:rPr lang="en-US" baseline="0" dirty="0" smtClean="0"/>
                        <a:t> her, hers, its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Plural</a:t>
                      </a:r>
                    </a:p>
                    <a:p>
                      <a:pPr algn="l"/>
                      <a:r>
                        <a:rPr lang="en-US" b="0" dirty="0" smtClean="0"/>
                        <a:t>First Person</a:t>
                      </a:r>
                    </a:p>
                    <a:p>
                      <a:pPr algn="l"/>
                      <a:endParaRPr lang="en-US" b="0" dirty="0" smtClean="0"/>
                    </a:p>
                    <a:p>
                      <a:pPr algn="l"/>
                      <a:r>
                        <a:rPr lang="en-US" b="0" u="sng" dirty="0" smtClean="0"/>
                        <a:t>Second </a:t>
                      </a:r>
                      <a:r>
                        <a:rPr lang="en-US" b="0" dirty="0" smtClean="0"/>
                        <a:t>Person</a:t>
                      </a:r>
                    </a:p>
                    <a:p>
                      <a:pPr algn="l"/>
                      <a:endParaRPr lang="en-US" b="0" dirty="0" smtClean="0"/>
                    </a:p>
                    <a:p>
                      <a:pPr algn="l"/>
                      <a:r>
                        <a:rPr lang="en-US" b="0" dirty="0" smtClean="0"/>
                        <a:t>Third Person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We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You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They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u="sng" dirty="0" smtClean="0"/>
                        <a:t>Us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You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Them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Our, ours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Your, yours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u="sng" dirty="0" smtClean="0"/>
                        <a:t>Their, theirs</a:t>
                      </a:r>
                      <a:endParaRPr lang="en-US" u="sng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6666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2: Subject Pronouns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A </a:t>
            </a:r>
            <a:r>
              <a:rPr lang="en-US" sz="2800" u="sng" dirty="0" smtClean="0"/>
              <a:t>subject</a:t>
            </a:r>
            <a:r>
              <a:rPr lang="en-US" sz="2800" dirty="0" smtClean="0"/>
              <a:t> pronoun is used as the </a:t>
            </a:r>
            <a:r>
              <a:rPr lang="en-US" sz="2800" u="sng" dirty="0" smtClean="0"/>
              <a:t>subject</a:t>
            </a:r>
            <a:r>
              <a:rPr lang="en-US" sz="2800" dirty="0" smtClean="0"/>
              <a:t> of a sentence or as a </a:t>
            </a:r>
            <a:r>
              <a:rPr lang="en-US" sz="2800" u="sng" dirty="0" smtClean="0"/>
              <a:t>predicate pronoun </a:t>
            </a:r>
            <a:r>
              <a:rPr lang="en-US" sz="2800" dirty="0" smtClean="0"/>
              <a:t>after a linking verb.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Subject Pronouns</a:t>
            </a:r>
          </a:p>
          <a:p>
            <a:pPr marL="457200" indent="-457200">
              <a:buFont typeface="Arial"/>
              <a:buChar char="•"/>
            </a:pP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0264221"/>
              </p:ext>
            </p:extLst>
          </p:nvPr>
        </p:nvGraphicFramePr>
        <p:xfrm>
          <a:off x="1317625" y="381000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Singular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Plural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We</a:t>
                      </a:r>
                      <a:endParaRPr lang="en-US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You</a:t>
                      </a:r>
                      <a:endParaRPr lang="en-US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He, she,</a:t>
                      </a:r>
                      <a:r>
                        <a:rPr lang="en-US" baseline="0" dirty="0" smtClean="0"/>
                        <a:t> 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They </a:t>
                      </a:r>
                      <a:endParaRPr lang="en-US" u="sng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6236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2: Subject Pronouns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Pronouns as Subjects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Use a subject pronoun when the pronoun is a </a:t>
            </a:r>
            <a:r>
              <a:rPr lang="en-US" sz="2800" u="sng" dirty="0" smtClean="0"/>
              <a:t>subject</a:t>
            </a:r>
            <a:r>
              <a:rPr lang="en-US" sz="2800" dirty="0" smtClean="0"/>
              <a:t> or part of a </a:t>
            </a:r>
            <a:r>
              <a:rPr lang="en-US" sz="2800" u="sng" dirty="0" smtClean="0"/>
              <a:t>compound</a:t>
            </a:r>
            <a:r>
              <a:rPr lang="en-US" sz="2800" dirty="0" smtClean="0"/>
              <a:t> subject.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The Apollo program was a great success. It got us to the moon.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You and I both think we should go on to Mars.</a:t>
            </a:r>
          </a:p>
        </p:txBody>
      </p:sp>
    </p:spTree>
    <p:extLst>
      <p:ext uri="{BB962C8B-B14F-4D97-AF65-F5344CB8AC3E}">
        <p14:creationId xmlns:p14="http://schemas.microsoft.com/office/powerpoint/2010/main" val="4071831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2: Subject Pronouns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Predicate Pronouns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A predicate pronoun follows a </a:t>
            </a:r>
            <a:r>
              <a:rPr lang="en-US" sz="2800" u="sng" dirty="0" smtClean="0"/>
              <a:t>linking</a:t>
            </a:r>
            <a:r>
              <a:rPr lang="en-US" sz="2800" dirty="0" smtClean="0"/>
              <a:t> verb and identifies the </a:t>
            </a:r>
            <a:r>
              <a:rPr lang="en-US" sz="2800" u="sng" dirty="0" smtClean="0"/>
              <a:t>subject</a:t>
            </a:r>
            <a:r>
              <a:rPr lang="en-US" sz="2800" dirty="0" smtClean="0"/>
              <a:t>.</a:t>
            </a:r>
          </a:p>
          <a:p>
            <a:pPr marL="914400" lvl="1" indent="-457200">
              <a:buFont typeface="Arial"/>
              <a:buChar char="•"/>
            </a:pPr>
            <a:r>
              <a:rPr lang="en-US" sz="2800" dirty="0" smtClean="0"/>
              <a:t>Use the </a:t>
            </a:r>
            <a:r>
              <a:rPr lang="en-US" sz="2800" u="sng" dirty="0" smtClean="0"/>
              <a:t>subject</a:t>
            </a:r>
            <a:r>
              <a:rPr lang="en-US" sz="2800" dirty="0" smtClean="0"/>
              <a:t> case for predicate pronouns.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They greatest astronauts were </a:t>
            </a:r>
            <a:r>
              <a:rPr lang="en-US" sz="2600" u="sng" dirty="0" smtClean="0"/>
              <a:t>they</a:t>
            </a:r>
            <a:r>
              <a:rPr lang="en-US" sz="2600" dirty="0" smtClean="0"/>
              <a:t>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The biggest supporters were </a:t>
            </a:r>
            <a:r>
              <a:rPr lang="en-US" sz="2600" u="sng" dirty="0" smtClean="0"/>
              <a:t>she and I</a:t>
            </a:r>
            <a:r>
              <a:rPr lang="en-US" sz="2600" dirty="0" smtClean="0"/>
              <a:t>.</a:t>
            </a:r>
          </a:p>
          <a:p>
            <a:pPr marL="1600200" lvl="2" indent="-457200">
              <a:buFont typeface="Arial"/>
              <a:buChar char="•"/>
            </a:pPr>
            <a:r>
              <a:rPr lang="en-US" sz="2600" dirty="0" smtClean="0"/>
              <a:t>The first astronaut on Mars will be </a:t>
            </a:r>
            <a:r>
              <a:rPr lang="en-US" sz="2600" u="sng" dirty="0" smtClean="0"/>
              <a:t>I</a:t>
            </a:r>
            <a:r>
              <a:rPr lang="en-US" sz="2600" dirty="0" smtClean="0"/>
              <a:t>.</a:t>
            </a:r>
          </a:p>
          <a:p>
            <a:pPr marL="1600200" lvl="2" indent="-457200">
              <a:buFont typeface="Arial"/>
              <a:buChar char="•"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528500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105</TotalTime>
  <Words>2539</Words>
  <Application>Microsoft Macintosh PowerPoint</Application>
  <PresentationFormat>On-screen Show (4:3)</PresentationFormat>
  <Paragraphs>381</Paragraphs>
  <Slides>46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Essential</vt:lpstr>
      <vt:lpstr>Chapter 3: Pronouns</vt:lpstr>
      <vt:lpstr>Lesson 1: What is a Pronoun?</vt:lpstr>
      <vt:lpstr>Lesson 1: What is a Pronoun?</vt:lpstr>
      <vt:lpstr>Lesson 1: What is a Pronoun?</vt:lpstr>
      <vt:lpstr>Lesson 1: What is a Pronoun?</vt:lpstr>
      <vt:lpstr>Lesson 1: What is a Pronoun?</vt:lpstr>
      <vt:lpstr>Lesson 2: Subject Pronouns</vt:lpstr>
      <vt:lpstr>Lesson 2: Subject Pronouns</vt:lpstr>
      <vt:lpstr>Lesson 2: Subject Pronouns</vt:lpstr>
      <vt:lpstr>Lesson 2: Subject Pronouns</vt:lpstr>
      <vt:lpstr>Lesson 3: Object Pronouns</vt:lpstr>
      <vt:lpstr>Lesson 3: Object Pronouns</vt:lpstr>
      <vt:lpstr>Lesson 3: Object Pronouns</vt:lpstr>
      <vt:lpstr>Lesson 3: Object Pronouns</vt:lpstr>
      <vt:lpstr>Lesson 4: Possessive Pronouns </vt:lpstr>
      <vt:lpstr>Lesson 4: Possessive Pronouns </vt:lpstr>
      <vt:lpstr>Lesson 4: Possessive Pronouns </vt:lpstr>
      <vt:lpstr>Lesson 4: Possessive Pronouns </vt:lpstr>
      <vt:lpstr>Lesson 4: Possessive Pronouns </vt:lpstr>
      <vt:lpstr>Lesson 5: Reflexive and Intensive Pronouns </vt:lpstr>
      <vt:lpstr>Lesson 5: Reflexive and Intensive Pronouns </vt:lpstr>
      <vt:lpstr>Lesson 5: Reflexive and Intensive Pronouns </vt:lpstr>
      <vt:lpstr>Lesson 5: Reflexive and Intensive Pronouns </vt:lpstr>
      <vt:lpstr>Lesson 6: Interrogatives and Demonstratives </vt:lpstr>
      <vt:lpstr>Lesson 6: Interrogatives and Demonstratives </vt:lpstr>
      <vt:lpstr>Lesson 6: Interrogatives and Demonstratives </vt:lpstr>
      <vt:lpstr>Lesson 6: Interrogatives and Demonstratives </vt:lpstr>
      <vt:lpstr>Lesson 6: Interrogatives and Demonstratives </vt:lpstr>
      <vt:lpstr>Lesson 6: Interrogatives and Demonstratives </vt:lpstr>
      <vt:lpstr>Lesson 7: Pronoun-Antecedent Agreement </vt:lpstr>
      <vt:lpstr>Lesson 7: Pronoun-Antecedent Agreement </vt:lpstr>
      <vt:lpstr>Lesson 7: Pronoun-Antecedent Agreement </vt:lpstr>
      <vt:lpstr>Lesson 7: Pronoun-Antecedent Agreement </vt:lpstr>
      <vt:lpstr>Lesson 7: Pronoun-Antecedent Agreement </vt:lpstr>
      <vt:lpstr>Lesson 8: Indefinite-Pronoun agreement </vt:lpstr>
      <vt:lpstr>Lesson 8: Indefinite-Pronoun agreement </vt:lpstr>
      <vt:lpstr>Lesson 8: Indefinite-Pronoun agreement </vt:lpstr>
      <vt:lpstr>Lesson 8: Indefinite-Pronoun agreement </vt:lpstr>
      <vt:lpstr>Lesson 8: Indefinite-Pronoun agreement </vt:lpstr>
      <vt:lpstr>Lesson 9: Pronoun Problems</vt:lpstr>
      <vt:lpstr>Lesson 9: Pronoun Problems</vt:lpstr>
      <vt:lpstr>Lesson 9: Pronoun Problems</vt:lpstr>
      <vt:lpstr>Lesson 10: More Pronoun Problems</vt:lpstr>
      <vt:lpstr>Lesson 10: More Pronoun Problems</vt:lpstr>
      <vt:lpstr>Lesson 10: More Pronoun Problems</vt:lpstr>
      <vt:lpstr>Lesson 10: More Pronoun Problems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3: Pronouns</dc:title>
  <dc:creator>Michael Carson</dc:creator>
  <cp:lastModifiedBy>Michael Carson</cp:lastModifiedBy>
  <cp:revision>19</cp:revision>
  <dcterms:created xsi:type="dcterms:W3CDTF">2014-09-29T13:27:46Z</dcterms:created>
  <dcterms:modified xsi:type="dcterms:W3CDTF">2014-10-02T13:52:04Z</dcterms:modified>
</cp:coreProperties>
</file>